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70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E8FFEE-BFF7-4577-9651-5E8EE329066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CBB40BB-F94D-41A5-8168-0E1B36C931C7}">
      <dgm:prSet/>
      <dgm:spPr/>
      <dgm:t>
        <a:bodyPr/>
        <a:lstStyle/>
        <a:p>
          <a:r>
            <a:rPr lang="en-US" dirty="0"/>
            <a:t>Idea Representation</a:t>
          </a:r>
        </a:p>
      </dgm:t>
    </dgm:pt>
    <dgm:pt modelId="{FD3043DF-0490-4B43-8B05-041F20015A62}" type="parTrans" cxnId="{E3EBDCB9-EDDC-4371-A2DC-B341FB2CF407}">
      <dgm:prSet/>
      <dgm:spPr/>
      <dgm:t>
        <a:bodyPr/>
        <a:lstStyle/>
        <a:p>
          <a:endParaRPr lang="en-US"/>
        </a:p>
      </dgm:t>
    </dgm:pt>
    <dgm:pt modelId="{8C8043BC-9C37-4D20-BF72-69C3845751C5}" type="sibTrans" cxnId="{E3EBDCB9-EDDC-4371-A2DC-B341FB2CF407}">
      <dgm:prSet/>
      <dgm:spPr/>
      <dgm:t>
        <a:bodyPr/>
        <a:lstStyle/>
        <a:p>
          <a:endParaRPr lang="en-US"/>
        </a:p>
      </dgm:t>
    </dgm:pt>
    <dgm:pt modelId="{36E09D8D-B7DE-44BC-B6BF-78E83B573A50}">
      <dgm:prSet/>
      <dgm:spPr/>
      <dgm:t>
        <a:bodyPr/>
        <a:lstStyle/>
        <a:p>
          <a:r>
            <a:rPr lang="en-US" dirty="0"/>
            <a:t>Learning</a:t>
          </a:r>
        </a:p>
      </dgm:t>
    </dgm:pt>
    <dgm:pt modelId="{35F27F48-77F0-496B-A297-50078A4DCE94}" type="parTrans" cxnId="{BF6C3785-E54F-4876-8BF8-30DB10E28A39}">
      <dgm:prSet/>
      <dgm:spPr/>
      <dgm:t>
        <a:bodyPr/>
        <a:lstStyle/>
        <a:p>
          <a:endParaRPr lang="en-US"/>
        </a:p>
      </dgm:t>
    </dgm:pt>
    <dgm:pt modelId="{4C6BB6C6-1DA6-408D-9434-5F7E6A2CD163}" type="sibTrans" cxnId="{BF6C3785-E54F-4876-8BF8-30DB10E28A39}">
      <dgm:prSet/>
      <dgm:spPr/>
      <dgm:t>
        <a:bodyPr/>
        <a:lstStyle/>
        <a:p>
          <a:endParaRPr lang="en-US"/>
        </a:p>
      </dgm:t>
    </dgm:pt>
    <dgm:pt modelId="{D45E03A9-00BE-49EF-9356-AD66996EFA75}">
      <dgm:prSet/>
      <dgm:spPr/>
      <dgm:t>
        <a:bodyPr/>
        <a:lstStyle/>
        <a:p>
          <a:r>
            <a:rPr lang="en-US" dirty="0"/>
            <a:t>Development</a:t>
          </a:r>
        </a:p>
      </dgm:t>
    </dgm:pt>
    <dgm:pt modelId="{9FEA4DB6-D7D0-43A0-A200-56081C4E5F21}" type="parTrans" cxnId="{77A9D513-CB55-4A22-BFEC-DE496F10C8E9}">
      <dgm:prSet/>
      <dgm:spPr/>
      <dgm:t>
        <a:bodyPr/>
        <a:lstStyle/>
        <a:p>
          <a:endParaRPr lang="en-US"/>
        </a:p>
      </dgm:t>
    </dgm:pt>
    <dgm:pt modelId="{CB7001DF-8C13-4953-9342-9A555409C494}" type="sibTrans" cxnId="{77A9D513-CB55-4A22-BFEC-DE496F10C8E9}">
      <dgm:prSet/>
      <dgm:spPr/>
      <dgm:t>
        <a:bodyPr/>
        <a:lstStyle/>
        <a:p>
          <a:endParaRPr lang="en-US"/>
        </a:p>
      </dgm:t>
    </dgm:pt>
    <dgm:pt modelId="{D0AA4587-7B6A-4C4B-AE28-89594F7354B5}">
      <dgm:prSet/>
      <dgm:spPr/>
      <dgm:t>
        <a:bodyPr/>
        <a:lstStyle/>
        <a:p>
          <a:r>
            <a:rPr lang="en-US"/>
            <a:t>Deployment</a:t>
          </a:r>
        </a:p>
      </dgm:t>
    </dgm:pt>
    <dgm:pt modelId="{3917B537-AFA3-4E1A-AC95-5538EEE1FA9F}" type="parTrans" cxnId="{9CCA6097-8075-4585-9C56-CB11E22D7F1A}">
      <dgm:prSet/>
      <dgm:spPr/>
      <dgm:t>
        <a:bodyPr/>
        <a:lstStyle/>
        <a:p>
          <a:endParaRPr lang="en-US"/>
        </a:p>
      </dgm:t>
    </dgm:pt>
    <dgm:pt modelId="{530FFB67-5006-4B73-8B75-11A3B4614EDE}" type="sibTrans" cxnId="{9CCA6097-8075-4585-9C56-CB11E22D7F1A}">
      <dgm:prSet/>
      <dgm:spPr/>
      <dgm:t>
        <a:bodyPr/>
        <a:lstStyle/>
        <a:p>
          <a:endParaRPr lang="en-US"/>
        </a:p>
      </dgm:t>
    </dgm:pt>
    <dgm:pt modelId="{E279BDB1-BAAD-425B-8628-C9F33D083492}" type="pres">
      <dgm:prSet presAssocID="{ABE8FFEE-BFF7-4577-9651-5E8EE3290669}" presName="root" presStyleCnt="0">
        <dgm:presLayoutVars>
          <dgm:dir/>
          <dgm:resizeHandles val="exact"/>
        </dgm:presLayoutVars>
      </dgm:prSet>
      <dgm:spPr/>
    </dgm:pt>
    <dgm:pt modelId="{C0BB4F17-2F10-4A4E-9BDE-42300A8AC1FD}" type="pres">
      <dgm:prSet presAssocID="{1CBB40BB-F94D-41A5-8168-0E1B36C931C7}" presName="compNode" presStyleCnt="0"/>
      <dgm:spPr/>
    </dgm:pt>
    <dgm:pt modelId="{3DAAB7F6-AF53-4555-A831-6957E5200356}" type="pres">
      <dgm:prSet presAssocID="{1CBB40BB-F94D-41A5-8168-0E1B36C931C7}" presName="bgRect" presStyleLbl="bgShp" presStyleIdx="0" presStyleCnt="4"/>
      <dgm:spPr/>
    </dgm:pt>
    <dgm:pt modelId="{F1A1BBCC-A916-49E7-82F4-54AC745DB07A}" type="pres">
      <dgm:prSet presAssocID="{1CBB40BB-F94D-41A5-8168-0E1B36C931C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1D510DCD-5794-4EC3-AFEE-724A1F990B13}" type="pres">
      <dgm:prSet presAssocID="{1CBB40BB-F94D-41A5-8168-0E1B36C931C7}" presName="spaceRect" presStyleCnt="0"/>
      <dgm:spPr/>
    </dgm:pt>
    <dgm:pt modelId="{33DFE05A-2A1F-4C83-B04B-A9D6B56D9678}" type="pres">
      <dgm:prSet presAssocID="{1CBB40BB-F94D-41A5-8168-0E1B36C931C7}" presName="parTx" presStyleLbl="revTx" presStyleIdx="0" presStyleCnt="4">
        <dgm:presLayoutVars>
          <dgm:chMax val="0"/>
          <dgm:chPref val="0"/>
        </dgm:presLayoutVars>
      </dgm:prSet>
      <dgm:spPr/>
    </dgm:pt>
    <dgm:pt modelId="{E5C7F0E3-3E34-4978-921D-0E98D2BCE78F}" type="pres">
      <dgm:prSet presAssocID="{8C8043BC-9C37-4D20-BF72-69C3845751C5}" presName="sibTrans" presStyleCnt="0"/>
      <dgm:spPr/>
    </dgm:pt>
    <dgm:pt modelId="{8361A229-55C9-40C0-A1B0-446979F3FDF7}" type="pres">
      <dgm:prSet presAssocID="{36E09D8D-B7DE-44BC-B6BF-78E83B573A50}" presName="compNode" presStyleCnt="0"/>
      <dgm:spPr/>
    </dgm:pt>
    <dgm:pt modelId="{C7F98802-4AF3-4B5C-9626-484255E81E28}" type="pres">
      <dgm:prSet presAssocID="{36E09D8D-B7DE-44BC-B6BF-78E83B573A50}" presName="bgRect" presStyleLbl="bgShp" presStyleIdx="1" presStyleCnt="4"/>
      <dgm:spPr/>
    </dgm:pt>
    <dgm:pt modelId="{FC1BC5AB-51C5-4575-BA87-F47D7D9D8AC2}" type="pres">
      <dgm:prSet presAssocID="{36E09D8D-B7DE-44BC-B6BF-78E83B573A5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BFF1117-1EC2-4C2D-8C2A-38BFED1FD66C}" type="pres">
      <dgm:prSet presAssocID="{36E09D8D-B7DE-44BC-B6BF-78E83B573A50}" presName="spaceRect" presStyleCnt="0"/>
      <dgm:spPr/>
    </dgm:pt>
    <dgm:pt modelId="{32846DCE-6BDA-41ED-A19F-E91DF7E46164}" type="pres">
      <dgm:prSet presAssocID="{36E09D8D-B7DE-44BC-B6BF-78E83B573A50}" presName="parTx" presStyleLbl="revTx" presStyleIdx="1" presStyleCnt="4">
        <dgm:presLayoutVars>
          <dgm:chMax val="0"/>
          <dgm:chPref val="0"/>
        </dgm:presLayoutVars>
      </dgm:prSet>
      <dgm:spPr/>
    </dgm:pt>
    <dgm:pt modelId="{74B69719-D832-477E-91E2-CEE9BF62DAD1}" type="pres">
      <dgm:prSet presAssocID="{4C6BB6C6-1DA6-408D-9434-5F7E6A2CD163}" presName="sibTrans" presStyleCnt="0"/>
      <dgm:spPr/>
    </dgm:pt>
    <dgm:pt modelId="{B2BD75F6-D480-415F-8057-5830ACC5FD68}" type="pres">
      <dgm:prSet presAssocID="{D45E03A9-00BE-49EF-9356-AD66996EFA75}" presName="compNode" presStyleCnt="0"/>
      <dgm:spPr/>
    </dgm:pt>
    <dgm:pt modelId="{F8DEBF5E-D4A3-4EE0-B017-78F39223B708}" type="pres">
      <dgm:prSet presAssocID="{D45E03A9-00BE-49EF-9356-AD66996EFA75}" presName="bgRect" presStyleLbl="bgShp" presStyleIdx="2" presStyleCnt="4"/>
      <dgm:spPr/>
    </dgm:pt>
    <dgm:pt modelId="{4304DAB7-1B46-4889-A310-685E55DD4B4F}" type="pres">
      <dgm:prSet presAssocID="{D45E03A9-00BE-49EF-9356-AD66996EFA7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A1BC7C78-0A6E-4733-94C0-00C3B836633E}" type="pres">
      <dgm:prSet presAssocID="{D45E03A9-00BE-49EF-9356-AD66996EFA75}" presName="spaceRect" presStyleCnt="0"/>
      <dgm:spPr/>
    </dgm:pt>
    <dgm:pt modelId="{A4D98600-24E1-4E52-9517-6A33139F5C72}" type="pres">
      <dgm:prSet presAssocID="{D45E03A9-00BE-49EF-9356-AD66996EFA75}" presName="parTx" presStyleLbl="revTx" presStyleIdx="2" presStyleCnt="4">
        <dgm:presLayoutVars>
          <dgm:chMax val="0"/>
          <dgm:chPref val="0"/>
        </dgm:presLayoutVars>
      </dgm:prSet>
      <dgm:spPr/>
    </dgm:pt>
    <dgm:pt modelId="{0B207427-1FAF-40B4-8BCB-940626AC5C34}" type="pres">
      <dgm:prSet presAssocID="{CB7001DF-8C13-4953-9342-9A555409C494}" presName="sibTrans" presStyleCnt="0"/>
      <dgm:spPr/>
    </dgm:pt>
    <dgm:pt modelId="{78ABE9CA-1E67-4237-962B-7CD68E9D7066}" type="pres">
      <dgm:prSet presAssocID="{D0AA4587-7B6A-4C4B-AE28-89594F7354B5}" presName="compNode" presStyleCnt="0"/>
      <dgm:spPr/>
    </dgm:pt>
    <dgm:pt modelId="{8F18B66B-7A9F-4DC9-AB8C-0A2C5C702F72}" type="pres">
      <dgm:prSet presAssocID="{D0AA4587-7B6A-4C4B-AE28-89594F7354B5}" presName="bgRect" presStyleLbl="bgShp" presStyleIdx="3" presStyleCnt="4"/>
      <dgm:spPr/>
    </dgm:pt>
    <dgm:pt modelId="{8B8A12A5-FF66-40B6-92A6-9C6B013C6300}" type="pres">
      <dgm:prSet presAssocID="{D0AA4587-7B6A-4C4B-AE28-89594F7354B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DBE1C3C-35DD-40A7-952C-C5E8D4ED225A}" type="pres">
      <dgm:prSet presAssocID="{D0AA4587-7B6A-4C4B-AE28-89594F7354B5}" presName="spaceRect" presStyleCnt="0"/>
      <dgm:spPr/>
    </dgm:pt>
    <dgm:pt modelId="{69D095A0-A039-43F4-9629-843E3DABFAD1}" type="pres">
      <dgm:prSet presAssocID="{D0AA4587-7B6A-4C4B-AE28-89594F7354B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7A9D513-CB55-4A22-BFEC-DE496F10C8E9}" srcId="{ABE8FFEE-BFF7-4577-9651-5E8EE3290669}" destId="{D45E03A9-00BE-49EF-9356-AD66996EFA75}" srcOrd="2" destOrd="0" parTransId="{9FEA4DB6-D7D0-43A0-A200-56081C4E5F21}" sibTransId="{CB7001DF-8C13-4953-9342-9A555409C494}"/>
    <dgm:cxn modelId="{63732C70-B8CA-4D85-B60D-86BFD2C5F032}" type="presOf" srcId="{D0AA4587-7B6A-4C4B-AE28-89594F7354B5}" destId="{69D095A0-A039-43F4-9629-843E3DABFAD1}" srcOrd="0" destOrd="0" presId="urn:microsoft.com/office/officeart/2018/2/layout/IconVerticalSolidList"/>
    <dgm:cxn modelId="{9AC62874-1DD7-4A6C-9CEE-463D41FA8FD7}" type="presOf" srcId="{1CBB40BB-F94D-41A5-8168-0E1B36C931C7}" destId="{33DFE05A-2A1F-4C83-B04B-A9D6B56D9678}" srcOrd="0" destOrd="0" presId="urn:microsoft.com/office/officeart/2018/2/layout/IconVerticalSolidList"/>
    <dgm:cxn modelId="{BF6C3785-E54F-4876-8BF8-30DB10E28A39}" srcId="{ABE8FFEE-BFF7-4577-9651-5E8EE3290669}" destId="{36E09D8D-B7DE-44BC-B6BF-78E83B573A50}" srcOrd="1" destOrd="0" parTransId="{35F27F48-77F0-496B-A297-50078A4DCE94}" sibTransId="{4C6BB6C6-1DA6-408D-9434-5F7E6A2CD163}"/>
    <dgm:cxn modelId="{99009C8F-E2CC-48FA-8207-F48A805CF67B}" type="presOf" srcId="{36E09D8D-B7DE-44BC-B6BF-78E83B573A50}" destId="{32846DCE-6BDA-41ED-A19F-E91DF7E46164}" srcOrd="0" destOrd="0" presId="urn:microsoft.com/office/officeart/2018/2/layout/IconVerticalSolidList"/>
    <dgm:cxn modelId="{9CCA6097-8075-4585-9C56-CB11E22D7F1A}" srcId="{ABE8FFEE-BFF7-4577-9651-5E8EE3290669}" destId="{D0AA4587-7B6A-4C4B-AE28-89594F7354B5}" srcOrd="3" destOrd="0" parTransId="{3917B537-AFA3-4E1A-AC95-5538EEE1FA9F}" sibTransId="{530FFB67-5006-4B73-8B75-11A3B4614EDE}"/>
    <dgm:cxn modelId="{C11167B6-E6B4-4D94-92D7-AB755E791408}" type="presOf" srcId="{D45E03A9-00BE-49EF-9356-AD66996EFA75}" destId="{A4D98600-24E1-4E52-9517-6A33139F5C72}" srcOrd="0" destOrd="0" presId="urn:microsoft.com/office/officeart/2018/2/layout/IconVerticalSolidList"/>
    <dgm:cxn modelId="{E3EBDCB9-EDDC-4371-A2DC-B341FB2CF407}" srcId="{ABE8FFEE-BFF7-4577-9651-5E8EE3290669}" destId="{1CBB40BB-F94D-41A5-8168-0E1B36C931C7}" srcOrd="0" destOrd="0" parTransId="{FD3043DF-0490-4B43-8B05-041F20015A62}" sibTransId="{8C8043BC-9C37-4D20-BF72-69C3845751C5}"/>
    <dgm:cxn modelId="{D10859CC-95CC-489B-87EF-BFB4DE9FD06A}" type="presOf" srcId="{ABE8FFEE-BFF7-4577-9651-5E8EE3290669}" destId="{E279BDB1-BAAD-425B-8628-C9F33D083492}" srcOrd="0" destOrd="0" presId="urn:microsoft.com/office/officeart/2018/2/layout/IconVerticalSolidList"/>
    <dgm:cxn modelId="{0D686C6A-5896-4084-A9E4-BFAF3B93F03B}" type="presParOf" srcId="{E279BDB1-BAAD-425B-8628-C9F33D083492}" destId="{C0BB4F17-2F10-4A4E-9BDE-42300A8AC1FD}" srcOrd="0" destOrd="0" presId="urn:microsoft.com/office/officeart/2018/2/layout/IconVerticalSolidList"/>
    <dgm:cxn modelId="{9D94E472-5055-4A2B-8C79-CE80E8A3D5DD}" type="presParOf" srcId="{C0BB4F17-2F10-4A4E-9BDE-42300A8AC1FD}" destId="{3DAAB7F6-AF53-4555-A831-6957E5200356}" srcOrd="0" destOrd="0" presId="urn:microsoft.com/office/officeart/2018/2/layout/IconVerticalSolidList"/>
    <dgm:cxn modelId="{5D9CBABA-0D8F-4C6F-A671-206EA2166558}" type="presParOf" srcId="{C0BB4F17-2F10-4A4E-9BDE-42300A8AC1FD}" destId="{F1A1BBCC-A916-49E7-82F4-54AC745DB07A}" srcOrd="1" destOrd="0" presId="urn:microsoft.com/office/officeart/2018/2/layout/IconVerticalSolidList"/>
    <dgm:cxn modelId="{65BA6777-0BE7-4F4A-8B74-DC2431A63F2F}" type="presParOf" srcId="{C0BB4F17-2F10-4A4E-9BDE-42300A8AC1FD}" destId="{1D510DCD-5794-4EC3-AFEE-724A1F990B13}" srcOrd="2" destOrd="0" presId="urn:microsoft.com/office/officeart/2018/2/layout/IconVerticalSolidList"/>
    <dgm:cxn modelId="{97DBFA87-2E74-41FA-AA91-13D8DA5559F6}" type="presParOf" srcId="{C0BB4F17-2F10-4A4E-9BDE-42300A8AC1FD}" destId="{33DFE05A-2A1F-4C83-B04B-A9D6B56D9678}" srcOrd="3" destOrd="0" presId="urn:microsoft.com/office/officeart/2018/2/layout/IconVerticalSolidList"/>
    <dgm:cxn modelId="{D26C7264-038B-4F74-8BA0-5365EE8E2431}" type="presParOf" srcId="{E279BDB1-BAAD-425B-8628-C9F33D083492}" destId="{E5C7F0E3-3E34-4978-921D-0E98D2BCE78F}" srcOrd="1" destOrd="0" presId="urn:microsoft.com/office/officeart/2018/2/layout/IconVerticalSolidList"/>
    <dgm:cxn modelId="{9347DA5A-9DE4-4E47-B209-9BF24CBE16D1}" type="presParOf" srcId="{E279BDB1-BAAD-425B-8628-C9F33D083492}" destId="{8361A229-55C9-40C0-A1B0-446979F3FDF7}" srcOrd="2" destOrd="0" presId="urn:microsoft.com/office/officeart/2018/2/layout/IconVerticalSolidList"/>
    <dgm:cxn modelId="{85DDA2FC-756B-46C2-970D-89CDE0C4C929}" type="presParOf" srcId="{8361A229-55C9-40C0-A1B0-446979F3FDF7}" destId="{C7F98802-4AF3-4B5C-9626-484255E81E28}" srcOrd="0" destOrd="0" presId="urn:microsoft.com/office/officeart/2018/2/layout/IconVerticalSolidList"/>
    <dgm:cxn modelId="{C2CF0B9B-92B7-4B18-978A-DEC3AE320849}" type="presParOf" srcId="{8361A229-55C9-40C0-A1B0-446979F3FDF7}" destId="{FC1BC5AB-51C5-4575-BA87-F47D7D9D8AC2}" srcOrd="1" destOrd="0" presId="urn:microsoft.com/office/officeart/2018/2/layout/IconVerticalSolidList"/>
    <dgm:cxn modelId="{0DEACE0E-32F6-4C09-940E-D1EF01081C86}" type="presParOf" srcId="{8361A229-55C9-40C0-A1B0-446979F3FDF7}" destId="{3BFF1117-1EC2-4C2D-8C2A-38BFED1FD66C}" srcOrd="2" destOrd="0" presId="urn:microsoft.com/office/officeart/2018/2/layout/IconVerticalSolidList"/>
    <dgm:cxn modelId="{C18FA757-F7C4-4069-A4D0-F432CE2B3EEA}" type="presParOf" srcId="{8361A229-55C9-40C0-A1B0-446979F3FDF7}" destId="{32846DCE-6BDA-41ED-A19F-E91DF7E46164}" srcOrd="3" destOrd="0" presId="urn:microsoft.com/office/officeart/2018/2/layout/IconVerticalSolidList"/>
    <dgm:cxn modelId="{BDDCEDAA-9838-46C9-8E8D-44E64D119C2B}" type="presParOf" srcId="{E279BDB1-BAAD-425B-8628-C9F33D083492}" destId="{74B69719-D832-477E-91E2-CEE9BF62DAD1}" srcOrd="3" destOrd="0" presId="urn:microsoft.com/office/officeart/2018/2/layout/IconVerticalSolidList"/>
    <dgm:cxn modelId="{A91BCFFE-FA53-4D75-9F22-F65FE6CA926E}" type="presParOf" srcId="{E279BDB1-BAAD-425B-8628-C9F33D083492}" destId="{B2BD75F6-D480-415F-8057-5830ACC5FD68}" srcOrd="4" destOrd="0" presId="urn:microsoft.com/office/officeart/2018/2/layout/IconVerticalSolidList"/>
    <dgm:cxn modelId="{B898AD21-0320-4F6E-98B0-4BB6CC240E78}" type="presParOf" srcId="{B2BD75F6-D480-415F-8057-5830ACC5FD68}" destId="{F8DEBF5E-D4A3-4EE0-B017-78F39223B708}" srcOrd="0" destOrd="0" presId="urn:microsoft.com/office/officeart/2018/2/layout/IconVerticalSolidList"/>
    <dgm:cxn modelId="{8EFF8985-5849-4A19-97AD-2F62B95A3EBA}" type="presParOf" srcId="{B2BD75F6-D480-415F-8057-5830ACC5FD68}" destId="{4304DAB7-1B46-4889-A310-685E55DD4B4F}" srcOrd="1" destOrd="0" presId="urn:microsoft.com/office/officeart/2018/2/layout/IconVerticalSolidList"/>
    <dgm:cxn modelId="{630BB3DC-3AF6-480F-A944-09B34C2C7B3B}" type="presParOf" srcId="{B2BD75F6-D480-415F-8057-5830ACC5FD68}" destId="{A1BC7C78-0A6E-4733-94C0-00C3B836633E}" srcOrd="2" destOrd="0" presId="urn:microsoft.com/office/officeart/2018/2/layout/IconVerticalSolidList"/>
    <dgm:cxn modelId="{E59285FA-A943-4052-B8C9-B7315DD69836}" type="presParOf" srcId="{B2BD75F6-D480-415F-8057-5830ACC5FD68}" destId="{A4D98600-24E1-4E52-9517-6A33139F5C72}" srcOrd="3" destOrd="0" presId="urn:microsoft.com/office/officeart/2018/2/layout/IconVerticalSolidList"/>
    <dgm:cxn modelId="{1D05ED61-F3FF-4463-B21A-D5C6433966BC}" type="presParOf" srcId="{E279BDB1-BAAD-425B-8628-C9F33D083492}" destId="{0B207427-1FAF-40B4-8BCB-940626AC5C34}" srcOrd="5" destOrd="0" presId="urn:microsoft.com/office/officeart/2018/2/layout/IconVerticalSolidList"/>
    <dgm:cxn modelId="{655F95DF-52C1-4A95-8CD4-4EF331E8230B}" type="presParOf" srcId="{E279BDB1-BAAD-425B-8628-C9F33D083492}" destId="{78ABE9CA-1E67-4237-962B-7CD68E9D7066}" srcOrd="6" destOrd="0" presId="urn:microsoft.com/office/officeart/2018/2/layout/IconVerticalSolidList"/>
    <dgm:cxn modelId="{0A31B620-3017-40B6-8ECC-F119EA51CC9D}" type="presParOf" srcId="{78ABE9CA-1E67-4237-962B-7CD68E9D7066}" destId="{8F18B66B-7A9F-4DC9-AB8C-0A2C5C702F72}" srcOrd="0" destOrd="0" presId="urn:microsoft.com/office/officeart/2018/2/layout/IconVerticalSolidList"/>
    <dgm:cxn modelId="{22E88FF1-26D4-4DD2-A9CD-17B5F4224633}" type="presParOf" srcId="{78ABE9CA-1E67-4237-962B-7CD68E9D7066}" destId="{8B8A12A5-FF66-40B6-92A6-9C6B013C6300}" srcOrd="1" destOrd="0" presId="urn:microsoft.com/office/officeart/2018/2/layout/IconVerticalSolidList"/>
    <dgm:cxn modelId="{8DAB74B4-197D-45AF-BAC9-3D9A2B16448F}" type="presParOf" srcId="{78ABE9CA-1E67-4237-962B-7CD68E9D7066}" destId="{ADBE1C3C-35DD-40A7-952C-C5E8D4ED225A}" srcOrd="2" destOrd="0" presId="urn:microsoft.com/office/officeart/2018/2/layout/IconVerticalSolidList"/>
    <dgm:cxn modelId="{023E5A35-51A4-4B68-8EC4-8E85B3799DAB}" type="presParOf" srcId="{78ABE9CA-1E67-4237-962B-7CD68E9D7066}" destId="{69D095A0-A039-43F4-9629-843E3DABFAD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AB7F6-AF53-4555-A831-6957E5200356}">
      <dsp:nvSpPr>
        <dsp:cNvPr id="0" name=""/>
        <dsp:cNvSpPr/>
      </dsp:nvSpPr>
      <dsp:spPr>
        <a:xfrm>
          <a:off x="0" y="2347"/>
          <a:ext cx="6248400" cy="1189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A1BBCC-A916-49E7-82F4-54AC745DB07A}">
      <dsp:nvSpPr>
        <dsp:cNvPr id="0" name=""/>
        <dsp:cNvSpPr/>
      </dsp:nvSpPr>
      <dsp:spPr>
        <a:xfrm>
          <a:off x="359915" y="270053"/>
          <a:ext cx="654392" cy="654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FE05A-2A1F-4C83-B04B-A9D6B56D9678}">
      <dsp:nvSpPr>
        <dsp:cNvPr id="0" name=""/>
        <dsp:cNvSpPr/>
      </dsp:nvSpPr>
      <dsp:spPr>
        <a:xfrm>
          <a:off x="1374223" y="2347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Idea Representation</a:t>
          </a:r>
        </a:p>
      </dsp:txBody>
      <dsp:txXfrm>
        <a:off x="1374223" y="2347"/>
        <a:ext cx="4874176" cy="1189803"/>
      </dsp:txXfrm>
    </dsp:sp>
    <dsp:sp modelId="{C7F98802-4AF3-4B5C-9626-484255E81E28}">
      <dsp:nvSpPr>
        <dsp:cNvPr id="0" name=""/>
        <dsp:cNvSpPr/>
      </dsp:nvSpPr>
      <dsp:spPr>
        <a:xfrm>
          <a:off x="0" y="1489602"/>
          <a:ext cx="6248400" cy="1189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BC5AB-51C5-4575-BA87-F47D7D9D8AC2}">
      <dsp:nvSpPr>
        <dsp:cNvPr id="0" name=""/>
        <dsp:cNvSpPr/>
      </dsp:nvSpPr>
      <dsp:spPr>
        <a:xfrm>
          <a:off x="359915" y="1757308"/>
          <a:ext cx="654392" cy="654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46DCE-6BDA-41ED-A19F-E91DF7E46164}">
      <dsp:nvSpPr>
        <dsp:cNvPr id="0" name=""/>
        <dsp:cNvSpPr/>
      </dsp:nvSpPr>
      <dsp:spPr>
        <a:xfrm>
          <a:off x="1374223" y="1489602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Learning</a:t>
          </a:r>
        </a:p>
      </dsp:txBody>
      <dsp:txXfrm>
        <a:off x="1374223" y="1489602"/>
        <a:ext cx="4874176" cy="1189803"/>
      </dsp:txXfrm>
    </dsp:sp>
    <dsp:sp modelId="{F8DEBF5E-D4A3-4EE0-B017-78F39223B708}">
      <dsp:nvSpPr>
        <dsp:cNvPr id="0" name=""/>
        <dsp:cNvSpPr/>
      </dsp:nvSpPr>
      <dsp:spPr>
        <a:xfrm>
          <a:off x="0" y="2976856"/>
          <a:ext cx="6248400" cy="1189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04DAB7-1B46-4889-A310-685E55DD4B4F}">
      <dsp:nvSpPr>
        <dsp:cNvPr id="0" name=""/>
        <dsp:cNvSpPr/>
      </dsp:nvSpPr>
      <dsp:spPr>
        <a:xfrm>
          <a:off x="359915" y="3244562"/>
          <a:ext cx="654392" cy="654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98600-24E1-4E52-9517-6A33139F5C72}">
      <dsp:nvSpPr>
        <dsp:cNvPr id="0" name=""/>
        <dsp:cNvSpPr/>
      </dsp:nvSpPr>
      <dsp:spPr>
        <a:xfrm>
          <a:off x="1374223" y="2976856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Development</a:t>
          </a:r>
        </a:p>
      </dsp:txBody>
      <dsp:txXfrm>
        <a:off x="1374223" y="2976856"/>
        <a:ext cx="4874176" cy="1189803"/>
      </dsp:txXfrm>
    </dsp:sp>
    <dsp:sp modelId="{8F18B66B-7A9F-4DC9-AB8C-0A2C5C702F72}">
      <dsp:nvSpPr>
        <dsp:cNvPr id="0" name=""/>
        <dsp:cNvSpPr/>
      </dsp:nvSpPr>
      <dsp:spPr>
        <a:xfrm>
          <a:off x="0" y="4464111"/>
          <a:ext cx="6248400" cy="1189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A12A5-FF66-40B6-92A6-9C6B013C6300}">
      <dsp:nvSpPr>
        <dsp:cNvPr id="0" name=""/>
        <dsp:cNvSpPr/>
      </dsp:nvSpPr>
      <dsp:spPr>
        <a:xfrm>
          <a:off x="359915" y="4731817"/>
          <a:ext cx="654392" cy="654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D095A0-A039-43F4-9629-843E3DABFAD1}">
      <dsp:nvSpPr>
        <dsp:cNvPr id="0" name=""/>
        <dsp:cNvSpPr/>
      </dsp:nvSpPr>
      <dsp:spPr>
        <a:xfrm>
          <a:off x="1374223" y="4464111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Deployment</a:t>
          </a:r>
        </a:p>
      </dsp:txBody>
      <dsp:txXfrm>
        <a:off x="1374223" y="4464111"/>
        <a:ext cx="4874176" cy="1189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AA054-4A90-4FD6-B804-A2503590D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1CE53-8B5C-462B-BFCE-DA9FF0DD2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09FDB-9E7C-4A70-927D-DF38BA18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9542-75C6-41BB-99B9-F12E359CA1C7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84D56-0988-467F-A8FF-CAEC88225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5859C-963F-41AC-8B93-FB4A3AB6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3F6BE-97C2-48E1-BE05-5B13F73B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08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BD2D0-B158-4A86-8376-EA4EF7F8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08667-9041-4B7F-BBC4-89BD20C93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AE1FE-8999-4A08-A745-CA2853604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9542-75C6-41BB-99B9-F12E359CA1C7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519D5-B67C-46FD-B81B-A55DF73E3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6EB8-C856-43AB-B974-68F056FC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3F6BE-97C2-48E1-BE05-5B13F73B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2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1E36E9-44BF-42B4-97A6-7276950AD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3728AF-6D1D-44C3-86B7-95C8247E2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38AD8-F4AE-45AF-8879-8E48E0BBD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9542-75C6-41BB-99B9-F12E359CA1C7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662EE-68C4-4452-AF30-45046DE6D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07F57-D9F7-4D45-95E5-459F0578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3F6BE-97C2-48E1-BE05-5B13F73B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1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234A-0C66-434D-82CE-23D64EB26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7B476-18B4-4665-9FC9-05F58F591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8F252-B8C3-4C69-9470-794D29FA5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9542-75C6-41BB-99B9-F12E359CA1C7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FE901-7C04-4C55-AE80-3E0A69B8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5A3D4-64DF-4FE8-8A16-2F4D2285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3F6BE-97C2-48E1-BE05-5B13F73B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200C-843B-4588-9B45-2CB3FF09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53930-3478-4759-B7DB-5691D7486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CCB6E-6E19-4F54-9C2C-EF984F2AB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9542-75C6-41BB-99B9-F12E359CA1C7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FDE8B-DF30-423E-A4DD-3870A82F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DF8F6-A15E-4BB0-8920-95611CAA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3F6BE-97C2-48E1-BE05-5B13F73B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3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E633C-5135-4360-A1C1-49DC33B2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7AF75-9EBA-4654-A9FB-44BD1842C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7F701-2296-49F1-AB2B-AC124791E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40237-5207-4821-9FFF-E71447C16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9542-75C6-41BB-99B9-F12E359CA1C7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61B5C-2D10-46CD-BFF2-1477C5918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8B68F-D434-4591-A71F-8E98F9EE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3F6BE-97C2-48E1-BE05-5B13F73B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5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05C4-CC3A-4758-844F-60C57ED6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CFF4C-FC19-42E1-ABF8-71A2CFAF1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6B7F3F-E749-4187-9AAF-E347F04CD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C11D03-B7DA-4B49-A575-4E22F0C2D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8B5443-AE9C-4C3B-A572-63593C74F1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0219B3-C420-44BB-981C-0DB4F7972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9542-75C6-41BB-99B9-F12E359CA1C7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0A3A3A-5C80-4C86-9ED4-185568363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9B81B4-3092-4BD8-A188-306F41F6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3F6BE-97C2-48E1-BE05-5B13F73B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38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35A1-77EC-46E9-8D7E-672AFC81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016F25-8403-431B-8EC9-4BB2031A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9542-75C6-41BB-99B9-F12E359CA1C7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D2B90-23DB-4A29-910A-A6F12014E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8E25D-8A7F-4DB7-B3CA-362001206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3F6BE-97C2-48E1-BE05-5B13F73B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87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97D274-25EA-4C37-84E3-948C98E96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9542-75C6-41BB-99B9-F12E359CA1C7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FFF958-DA88-4C20-83BA-1DB7018AD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CCFAD-6118-42DC-AEEF-E9DB41E0D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3F6BE-97C2-48E1-BE05-5B13F73B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15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4CC8-7AC5-44C7-BFE8-709DE629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82543-F269-421B-8C64-8AFDA7C23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81110-2AE6-46B9-A697-17C79C56B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1B49E-1B65-4A4E-9D07-CD38DEE2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9542-75C6-41BB-99B9-F12E359CA1C7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F0462-713D-4C1C-9B68-4DBD6D61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7B69E-9226-4BE2-9FB2-21B08812F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3F6BE-97C2-48E1-BE05-5B13F73B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4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0D1E-F472-47E1-B11D-02D1CC9D1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863A35-651A-4AB7-86EA-3B79376235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E5915-CBF8-4229-9A92-906846ED8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B5B37-BDFB-44B8-A32C-38DC70D2B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9542-75C6-41BB-99B9-F12E359CA1C7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85B20-6AB9-4096-A250-67DD199DC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8DAF8-0FDF-48D8-9554-0824650B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3F6BE-97C2-48E1-BE05-5B13F73B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7476FD-E95A-4C6A-995C-7027BA76D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628C2-F081-43D3-ADE6-96C0445F4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35B92-9DF6-436E-8332-B52AB8F36D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59542-75C6-41BB-99B9-F12E359CA1C7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00BB8-3324-44CD-A314-87A5C9B2E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4EB3C-8313-4BD2-8CE0-23704DA1B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3F6BE-97C2-48E1-BE05-5B13F73B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0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97BC9-E17B-4C37-B908-82C8D21571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Face Mask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8145C-59A7-44D6-85F8-3BDAA1CDD3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Ahmed Mostafa Kamel</a:t>
            </a:r>
          </a:p>
          <a:p>
            <a:r>
              <a:rPr lang="en-US" dirty="0" err="1"/>
              <a:t>Eslam</a:t>
            </a:r>
            <a:r>
              <a:rPr lang="en-US" dirty="0"/>
              <a:t> Taha Abd-</a:t>
            </a:r>
            <a:r>
              <a:rPr lang="en-US" dirty="0" err="1"/>
              <a:t>Elrhim</a:t>
            </a:r>
            <a:endParaRPr lang="en-US" dirty="0"/>
          </a:p>
          <a:p>
            <a:r>
              <a:rPr lang="en-US" dirty="0"/>
              <a:t>Hossam Ahmed </a:t>
            </a:r>
            <a:r>
              <a:rPr lang="en-US" dirty="0" err="1"/>
              <a:t>Thapit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3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DF8EF-008B-4428-855F-FCF389D1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US"/>
              <a:t>Transfer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79480-19E1-4878-A39D-7CE2190EE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251588"/>
            <a:ext cx="5444020" cy="3108204"/>
          </a:xfrm>
        </p:spPr>
        <p:txBody>
          <a:bodyPr>
            <a:normAutofit fontScale="92500"/>
          </a:bodyPr>
          <a:lstStyle/>
          <a:p>
            <a:r>
              <a:rPr lang="en-US" sz="1400" b="1" dirty="0"/>
              <a:t>Epoch 1/10.. Train loss: 0.019.. Valid loss: 0.013.. Valid accuracy: 0.995</a:t>
            </a:r>
          </a:p>
          <a:p>
            <a:r>
              <a:rPr lang="en-US" sz="1400" b="1" dirty="0"/>
              <a:t>Epoch 2/10.. Train loss: 0.050.. Valid loss: 0.031.. Valid accuracy: 0.984</a:t>
            </a:r>
          </a:p>
          <a:p>
            <a:r>
              <a:rPr lang="en-US" sz="1400" b="1" dirty="0"/>
              <a:t>Epoch 3/10.. Train loss: 0.037.. Valid loss: 0.030.. Valid accuracy: 0.988</a:t>
            </a:r>
          </a:p>
          <a:p>
            <a:r>
              <a:rPr lang="en-US" sz="1400" b="1" dirty="0"/>
              <a:t>Epoch 4/10.. Train loss: 0.034.. Valid loss: 0.010.. Valid accuracy: 0.996</a:t>
            </a:r>
          </a:p>
          <a:p>
            <a:r>
              <a:rPr lang="en-US" sz="1400" b="1" dirty="0"/>
              <a:t>Epoch 5/10.. Train loss: 0.049.. Valid loss: 0.039.. Valid accuracy: 0.983</a:t>
            </a:r>
          </a:p>
          <a:p>
            <a:r>
              <a:rPr lang="en-US" sz="1400" b="1" dirty="0"/>
              <a:t>Epoch 6/10.. Train loss: 0.068.. Valid loss: 0.016.. Valid accuracy: 0.994</a:t>
            </a:r>
          </a:p>
          <a:p>
            <a:r>
              <a:rPr lang="en-US" sz="1400" b="1" dirty="0"/>
              <a:t>Epoch 7/10.. Train loss: 0.033.. Valid loss: 0.013.. Valid accuracy: 0.994</a:t>
            </a:r>
          </a:p>
          <a:p>
            <a:r>
              <a:rPr lang="en-US" sz="1400" b="1" dirty="0"/>
              <a:t>Epoch 8/10.. Train loss: 0.038.. Valid loss: 0.015.. Valid accuracy: 0.992</a:t>
            </a:r>
          </a:p>
          <a:p>
            <a:r>
              <a:rPr lang="en-US" sz="1400" b="1" dirty="0"/>
              <a:t>Epoch 9/10.. Train loss: 0.032.. Valid loss: 0.016.. Valid accuracy: 0.993</a:t>
            </a:r>
          </a:p>
          <a:p>
            <a:r>
              <a:rPr lang="en-US" sz="1400" b="1" dirty="0"/>
              <a:t>Epoch 10/10.. Train loss: 0.031.. Valid loss: 0.015.. Valid accuracy: 0.993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C51200-9373-4978-940B-8780BB0B7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09" y="1937480"/>
            <a:ext cx="4475531" cy="2979792"/>
          </a:xfrm>
          <a:prstGeom prst="rect">
            <a:avLst/>
          </a:prstGeom>
          <a:effectLst/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A42F5492-4CBA-423E-A35E-7BDEFA384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8168" y="5375028"/>
            <a:ext cx="3377463" cy="2000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b="1" dirty="0"/>
              <a:t>Average Loss: 0.001 Average Accuracy: 99.512% t</a:t>
            </a:r>
          </a:p>
        </p:txBody>
      </p:sp>
    </p:spTree>
    <p:extLst>
      <p:ext uri="{BB962C8B-B14F-4D97-AF65-F5344CB8AC3E}">
        <p14:creationId xmlns:p14="http://schemas.microsoft.com/office/powerpoint/2010/main" val="3392669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6256B-8BE3-4944-9FC8-B209F7C3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step</a:t>
            </a:r>
          </a:p>
        </p:txBody>
      </p:sp>
      <p:pic>
        <p:nvPicPr>
          <p:cNvPr id="1026" name="Picture 2" descr="What is a Neural Network? - Databricks">
            <a:extLst>
              <a:ext uri="{FF2B5EF4-FFF2-40B4-BE49-F238E27FC236}">
                <a16:creationId xmlns:a16="http://schemas.microsoft.com/office/drawing/2014/main" id="{FCF46BFE-2C6D-454E-B017-FE8D65B35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1828800"/>
            <a:ext cx="478155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auty And The Mask: People Who Wear Face Masks Rated 'Far More  Attractive,' Study Finds – CBS Philly">
            <a:extLst>
              <a:ext uri="{FF2B5EF4-FFF2-40B4-BE49-F238E27FC236}">
                <a16:creationId xmlns:a16="http://schemas.microsoft.com/office/drawing/2014/main" id="{54AAD262-0244-489A-AD39-51DCE8F72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18" y="2941637"/>
            <a:ext cx="2864557" cy="161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DA00F3-483D-415B-A8CD-AEE7FCDFC453}"/>
              </a:ext>
            </a:extLst>
          </p:cNvPr>
          <p:cNvSpPr txBox="1"/>
          <p:nvPr/>
        </p:nvSpPr>
        <p:spPr>
          <a:xfrm>
            <a:off x="9201150" y="317396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– No Mask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56809-DDA1-4BF0-934F-0D471F8943AA}"/>
              </a:ext>
            </a:extLst>
          </p:cNvPr>
          <p:cNvSpPr txBox="1"/>
          <p:nvPr/>
        </p:nvSpPr>
        <p:spPr>
          <a:xfrm>
            <a:off x="9201150" y="385105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1 – With Mask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679EC7-6EE5-4A65-BF06-29D2008E5702}"/>
              </a:ext>
            </a:extLst>
          </p:cNvPr>
          <p:cNvSpPr txBox="1"/>
          <p:nvPr/>
        </p:nvSpPr>
        <p:spPr>
          <a:xfrm>
            <a:off x="2788920" y="5636121"/>
            <a:ext cx="661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Detecting whether a mask exists for one person in an image.</a:t>
            </a:r>
          </a:p>
        </p:txBody>
      </p:sp>
    </p:spTree>
    <p:extLst>
      <p:ext uri="{BB962C8B-B14F-4D97-AF65-F5344CB8AC3E}">
        <p14:creationId xmlns:p14="http://schemas.microsoft.com/office/powerpoint/2010/main" val="3787084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B8A855-657B-49F7-A720-22C5F8D0E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50639"/>
            <a:ext cx="10905066" cy="555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36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6256B-8BE3-4944-9FC8-B209F7C3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step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A00F3-483D-415B-A8CD-AEE7FCDFC453}"/>
              </a:ext>
            </a:extLst>
          </p:cNvPr>
          <p:cNvSpPr txBox="1"/>
          <p:nvPr/>
        </p:nvSpPr>
        <p:spPr>
          <a:xfrm>
            <a:off x="10372725" y="3059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– No Mask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56809-DDA1-4BF0-934F-0D471F8943AA}"/>
              </a:ext>
            </a:extLst>
          </p:cNvPr>
          <p:cNvSpPr txBox="1"/>
          <p:nvPr/>
        </p:nvSpPr>
        <p:spPr>
          <a:xfrm>
            <a:off x="10372725" y="373675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1 – With Mask</a:t>
            </a:r>
          </a:p>
        </p:txBody>
      </p:sp>
      <p:pic>
        <p:nvPicPr>
          <p:cNvPr id="2050" name="Picture 2" descr="Two quarantined foreigners in hotel with infected French woman have COVID-19  | Thai PBS World : The latest Thai news in English, News Headlines, World  News and News Broadcasts in both Thai">
            <a:extLst>
              <a:ext uri="{FF2B5EF4-FFF2-40B4-BE49-F238E27FC236}">
                <a16:creationId xmlns:a16="http://schemas.microsoft.com/office/drawing/2014/main" id="{983C6BA3-9C0A-4237-A2EC-181CF7863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4" y="2344481"/>
            <a:ext cx="3603011" cy="239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F94092-7881-47F5-99E2-3E91D17142F7}"/>
              </a:ext>
            </a:extLst>
          </p:cNvPr>
          <p:cNvSpPr/>
          <p:nvPr/>
        </p:nvSpPr>
        <p:spPr>
          <a:xfrm>
            <a:off x="2598632" y="5678231"/>
            <a:ext cx="699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Detecting whether a mask exists for more than one person in an image.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DD8DD-3494-4D4A-BBBA-0C9DB4147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225" y="1876426"/>
            <a:ext cx="6667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15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6256B-8BE3-4944-9FC8-B209F7C3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step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A00F3-483D-415B-A8CD-AEE7FCDFC453}"/>
              </a:ext>
            </a:extLst>
          </p:cNvPr>
          <p:cNvSpPr txBox="1"/>
          <p:nvPr/>
        </p:nvSpPr>
        <p:spPr>
          <a:xfrm>
            <a:off x="9729945" y="294888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– No Mask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56809-DDA1-4BF0-934F-0D471F8943AA}"/>
              </a:ext>
            </a:extLst>
          </p:cNvPr>
          <p:cNvSpPr txBox="1"/>
          <p:nvPr/>
        </p:nvSpPr>
        <p:spPr>
          <a:xfrm>
            <a:off x="9729945" y="36259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1 – With Mask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F94092-7881-47F5-99E2-3E91D17142F7}"/>
              </a:ext>
            </a:extLst>
          </p:cNvPr>
          <p:cNvSpPr/>
          <p:nvPr/>
        </p:nvSpPr>
        <p:spPr>
          <a:xfrm>
            <a:off x="2882203" y="5682993"/>
            <a:ext cx="6427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Real-Time Detection for more than one person in a video/stream.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C086E1-47CF-4BA2-9069-989416FF2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" y="1876944"/>
            <a:ext cx="3826201" cy="30715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3F4E82-87AE-43FC-8862-DCD48C3DA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78" y="2056456"/>
            <a:ext cx="5790467" cy="289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06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6256B-8BE3-4944-9FC8-B209F7C3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step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F94092-7881-47F5-99E2-3E91D17142F7}"/>
              </a:ext>
            </a:extLst>
          </p:cNvPr>
          <p:cNvSpPr/>
          <p:nvPr/>
        </p:nvSpPr>
        <p:spPr>
          <a:xfrm>
            <a:off x="6096000" y="1930790"/>
            <a:ext cx="43328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Detecting the type of a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Detection in real-time.</a:t>
            </a: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5A9A133B-25D2-4B35-B858-76F670FAA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9" y="1930790"/>
            <a:ext cx="3976689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for post">
            <a:extLst>
              <a:ext uri="{FF2B5EF4-FFF2-40B4-BE49-F238E27FC236}">
                <a16:creationId xmlns:a16="http://schemas.microsoft.com/office/drawing/2014/main" id="{2A77A1CC-D236-43BD-9F2D-59FC44FE1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8" y="3256353"/>
            <a:ext cx="3976689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47A7-C50B-4972-8A88-A9E5E5784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58" y="4581916"/>
            <a:ext cx="3976689" cy="1329350"/>
          </a:xfrm>
          <a:prstGeom prst="rect">
            <a:avLst/>
          </a:prstGeom>
        </p:spPr>
      </p:pic>
      <p:pic>
        <p:nvPicPr>
          <p:cNvPr id="4102" name="Picture 6" descr="Understanding Neural Networks. We Explore How Neural Networks Function… |  by Tony Yiu | Towards Data Science">
            <a:extLst>
              <a:ext uri="{FF2B5EF4-FFF2-40B4-BE49-F238E27FC236}">
                <a16:creationId xmlns:a16="http://schemas.microsoft.com/office/drawing/2014/main" id="{CB123B9D-DD41-426F-B42A-61107E0EF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378" y="3001889"/>
            <a:ext cx="4661951" cy="341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42C914-DA94-4486-856A-31DE50EDC62A}"/>
              </a:ext>
            </a:extLst>
          </p:cNvPr>
          <p:cNvSpPr txBox="1"/>
          <p:nvPr/>
        </p:nvSpPr>
        <p:spPr>
          <a:xfrm>
            <a:off x="9959429" y="360071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– No Mask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E0E7A8-E753-4971-818B-5D2660B8E253}"/>
              </a:ext>
            </a:extLst>
          </p:cNvPr>
          <p:cNvSpPr txBox="1"/>
          <p:nvPr/>
        </p:nvSpPr>
        <p:spPr>
          <a:xfrm>
            <a:off x="9959429" y="417305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 – Homemade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5A02EF-45DB-4DDA-8650-BA03B186DA77}"/>
              </a:ext>
            </a:extLst>
          </p:cNvPr>
          <p:cNvSpPr txBox="1"/>
          <p:nvPr/>
        </p:nvSpPr>
        <p:spPr>
          <a:xfrm>
            <a:off x="9959429" y="474539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 – Surgical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4D64C6-9E32-41EF-BB04-AA298A8244B3}"/>
              </a:ext>
            </a:extLst>
          </p:cNvPr>
          <p:cNvSpPr txBox="1"/>
          <p:nvPr/>
        </p:nvSpPr>
        <p:spPr>
          <a:xfrm>
            <a:off x="9959429" y="531773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3 – N95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C3F300-04DC-4204-BF94-BCC98B2DCEA8}"/>
              </a:ext>
            </a:extLst>
          </p:cNvPr>
          <p:cNvSpPr txBox="1"/>
          <p:nvPr/>
        </p:nvSpPr>
        <p:spPr>
          <a:xfrm>
            <a:off x="9950637" y="588007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4- P100</a:t>
            </a:r>
          </a:p>
        </p:txBody>
      </p:sp>
    </p:spTree>
    <p:extLst>
      <p:ext uri="{BB962C8B-B14F-4D97-AF65-F5344CB8AC3E}">
        <p14:creationId xmlns:p14="http://schemas.microsoft.com/office/powerpoint/2010/main" val="1465703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701B6-7857-47A1-B861-1C4773FC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Slides Content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862313-090D-4EAC-8A76-590C827389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5579912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6529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0F642-A03E-4C8D-8994-102C4709E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Idea Representation</a:t>
            </a:r>
          </a:p>
        </p:txBody>
      </p:sp>
      <p:pic>
        <p:nvPicPr>
          <p:cNvPr id="1026" name="Picture 2" descr="Face Mask Detection - DEV Community">
            <a:extLst>
              <a:ext uri="{FF2B5EF4-FFF2-40B4-BE49-F238E27FC236}">
                <a16:creationId xmlns:a16="http://schemas.microsoft.com/office/drawing/2014/main" id="{19586F04-49B9-4960-A73D-4CDAF614AD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" b="13768"/>
          <a:stretch/>
        </p:blipFill>
        <p:spPr bwMode="auto"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FA031-45AA-493E-8CE7-D8F027084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1026" y="4848769"/>
            <a:ext cx="5692774" cy="1173700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1">
                    <a:alpha val="80000"/>
                  </a:schemeClr>
                </a:solidFill>
              </a:rPr>
              <a:t>Face-mask Detection in Real-time is a software that helps users to automatically identify whether someone or a group of people are wearing a face mask or not with the type of that mask in a real-time fashion.</a:t>
            </a:r>
          </a:p>
        </p:txBody>
      </p:sp>
      <p:sp>
        <p:nvSpPr>
          <p:cNvPr id="9" name="Rectangle 8" descr="Lightbulb">
            <a:extLst>
              <a:ext uri="{FF2B5EF4-FFF2-40B4-BE49-F238E27FC236}">
                <a16:creationId xmlns:a16="http://schemas.microsoft.com/office/drawing/2014/main" id="{F5C19099-A17B-4D08-87DF-7E8EF231F046}"/>
              </a:ext>
            </a:extLst>
          </p:cNvPr>
          <p:cNvSpPr/>
          <p:nvPr/>
        </p:nvSpPr>
        <p:spPr>
          <a:xfrm>
            <a:off x="2706516" y="5435619"/>
            <a:ext cx="654392" cy="65439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5160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144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Detecting Masks in Dense Crowds in Real-time with AI and Computer Vision |  by Pourab Karchaudhuri | Towards Data Science">
            <a:extLst>
              <a:ext uri="{FF2B5EF4-FFF2-40B4-BE49-F238E27FC236}">
                <a16:creationId xmlns:a16="http://schemas.microsoft.com/office/drawing/2014/main" id="{7DE1E2FC-C90D-4819-9A10-D08C5D0512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3"/>
          <a:stretch/>
        </p:blipFill>
        <p:spPr bwMode="auto">
          <a:xfrm>
            <a:off x="-1" y="10"/>
            <a:ext cx="1219200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470257-4E9B-4433-824E-E9332C46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709" y="3159719"/>
            <a:ext cx="5552090" cy="13360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Institutions Monitoring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2D314-7421-463B-83FA-5E3755271531}"/>
              </a:ext>
            </a:extLst>
          </p:cNvPr>
          <p:cNvSpPr/>
          <p:nvPr/>
        </p:nvSpPr>
        <p:spPr>
          <a:xfrm>
            <a:off x="5801709" y="4572000"/>
            <a:ext cx="5552089" cy="16478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It can be used mainly in large institutions, especially governmental institutions for </a:t>
            </a:r>
            <a:r>
              <a:rPr lang="en-US" sz="1900" b="1" dirty="0">
                <a:solidFill>
                  <a:srgbClr val="FF0000"/>
                </a:solidFill>
              </a:rPr>
              <a:t>analytical purposes</a:t>
            </a:r>
            <a:r>
              <a:rPr lang="en-US" sz="1900" dirty="0"/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Some institutions could use it for </a:t>
            </a:r>
            <a:r>
              <a:rPr lang="en-US" sz="1900" b="1" dirty="0">
                <a:solidFill>
                  <a:schemeClr val="accent2"/>
                </a:solidFill>
              </a:rPr>
              <a:t>medical purposes </a:t>
            </a:r>
            <a:r>
              <a:rPr lang="en-US" sz="1900" dirty="0"/>
              <a:t>such as preventing the current pandemic of "covid-19" from being worse. </a:t>
            </a:r>
          </a:p>
        </p:txBody>
      </p:sp>
    </p:spTree>
    <p:extLst>
      <p:ext uri="{BB962C8B-B14F-4D97-AF65-F5344CB8AC3E}">
        <p14:creationId xmlns:p14="http://schemas.microsoft.com/office/powerpoint/2010/main" val="2050524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26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B4019-42B2-4FFA-B14E-80CDE476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Learning </a:t>
            </a:r>
          </a:p>
        </p:txBody>
      </p:sp>
      <p:pic>
        <p:nvPicPr>
          <p:cNvPr id="3074" name="Picture 2" descr="Deep Learning MOOCs. Which One Should I Choose? | by Margaret Maynard-Reid  | Medium">
            <a:extLst>
              <a:ext uri="{FF2B5EF4-FFF2-40B4-BE49-F238E27FC236}">
                <a16:creationId xmlns:a16="http://schemas.microsoft.com/office/drawing/2014/main" id="{169962A5-1CA7-4733-A38D-6CC713176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313299"/>
            <a:ext cx="5132740" cy="309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7B484-D355-453F-BB05-C3707CD95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/>
              <a:t>Coursera</a:t>
            </a:r>
          </a:p>
          <a:p>
            <a:r>
              <a:rPr lang="en-US" sz="1800"/>
              <a:t>Udacity</a:t>
            </a:r>
          </a:p>
          <a:p>
            <a:r>
              <a:rPr lang="en-US" sz="1800"/>
              <a:t>Kaggle</a:t>
            </a:r>
          </a:p>
        </p:txBody>
      </p:sp>
    </p:spTree>
    <p:extLst>
      <p:ext uri="{BB962C8B-B14F-4D97-AF65-F5344CB8AC3E}">
        <p14:creationId xmlns:p14="http://schemas.microsoft.com/office/powerpoint/2010/main" val="150036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6AD235D-3AF5-4BF5-B549-622B78ED9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275655"/>
              </p:ext>
            </p:extLst>
          </p:nvPr>
        </p:nvGraphicFramePr>
        <p:xfrm>
          <a:off x="643467" y="1114361"/>
          <a:ext cx="10905069" cy="4629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14864">
                  <a:extLst>
                    <a:ext uri="{9D8B030D-6E8A-4147-A177-3AD203B41FA5}">
                      <a16:colId xmlns:a16="http://schemas.microsoft.com/office/drawing/2014/main" val="2168078623"/>
                    </a:ext>
                  </a:extLst>
                </a:gridCol>
                <a:gridCol w="3909198">
                  <a:extLst>
                    <a:ext uri="{9D8B030D-6E8A-4147-A177-3AD203B41FA5}">
                      <a16:colId xmlns:a16="http://schemas.microsoft.com/office/drawing/2014/main" val="1687543605"/>
                    </a:ext>
                  </a:extLst>
                </a:gridCol>
                <a:gridCol w="916111">
                  <a:extLst>
                    <a:ext uri="{9D8B030D-6E8A-4147-A177-3AD203B41FA5}">
                      <a16:colId xmlns:a16="http://schemas.microsoft.com/office/drawing/2014/main" val="768391647"/>
                    </a:ext>
                  </a:extLst>
                </a:gridCol>
                <a:gridCol w="1921260">
                  <a:extLst>
                    <a:ext uri="{9D8B030D-6E8A-4147-A177-3AD203B41FA5}">
                      <a16:colId xmlns:a16="http://schemas.microsoft.com/office/drawing/2014/main" val="2545577943"/>
                    </a:ext>
                  </a:extLst>
                </a:gridCol>
                <a:gridCol w="1233937">
                  <a:extLst>
                    <a:ext uri="{9D8B030D-6E8A-4147-A177-3AD203B41FA5}">
                      <a16:colId xmlns:a16="http://schemas.microsoft.com/office/drawing/2014/main" val="1307078323"/>
                    </a:ext>
                  </a:extLst>
                </a:gridCol>
                <a:gridCol w="1233937">
                  <a:extLst>
                    <a:ext uri="{9D8B030D-6E8A-4147-A177-3AD203B41FA5}">
                      <a16:colId xmlns:a16="http://schemas.microsoft.com/office/drawing/2014/main" val="1123499363"/>
                    </a:ext>
                  </a:extLst>
                </a:gridCol>
                <a:gridCol w="1175762">
                  <a:extLst>
                    <a:ext uri="{9D8B030D-6E8A-4147-A177-3AD203B41FA5}">
                      <a16:colId xmlns:a16="http://schemas.microsoft.com/office/drawing/2014/main" val="2775818396"/>
                    </a:ext>
                  </a:extLst>
                </a:gridCol>
              </a:tblGrid>
              <a:tr h="32127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#</a:t>
                      </a:r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Course Name</a:t>
                      </a:r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Platform</a:t>
                      </a:r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Type</a:t>
                      </a:r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Start Date</a:t>
                      </a:r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Finish Date</a:t>
                      </a:r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>
                          <a:solidFill>
                            <a:schemeClr val="lt1"/>
                          </a:solidFill>
                          <a:effectLst/>
                        </a:rPr>
                        <a:t>Duration</a:t>
                      </a:r>
                      <a:endParaRPr lang="en-US" sz="1400"/>
                    </a:p>
                  </a:txBody>
                  <a:tcPr marL="73017" marR="73017" marT="36508" marB="36508"/>
                </a:tc>
                <a:extLst>
                  <a:ext uri="{0D108BD9-81ED-4DB2-BD59-A6C34878D82A}">
                    <a16:rowId xmlns:a16="http://schemas.microsoft.com/office/drawing/2014/main" val="1461875649"/>
                  </a:ext>
                </a:extLst>
              </a:tr>
              <a:tr h="54032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</a:rPr>
                        <a:t>Machine Learning - Stanford</a:t>
                      </a:r>
                      <a:endParaRPr lang="en-US" sz="1400" b="1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</a:rPr>
                        <a:t>Coursera</a:t>
                      </a:r>
                      <a:endParaRPr lang="en-US" sz="1400" b="1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</a:rPr>
                        <a:t>Single Course</a:t>
                      </a:r>
                      <a:endParaRPr lang="en-US" sz="1400" b="1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Dec 2, 2021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Jan 27, 2021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57 Days</a:t>
                      </a:r>
                      <a:endParaRPr lang="en-US" sz="1400"/>
                    </a:p>
                  </a:txBody>
                  <a:tcPr marL="73017" marR="73017" marT="36508" marB="36508"/>
                </a:tc>
                <a:extLst>
                  <a:ext uri="{0D108BD9-81ED-4DB2-BD59-A6C34878D82A}">
                    <a16:rowId xmlns:a16="http://schemas.microsoft.com/office/drawing/2014/main" val="781183286"/>
                  </a:ext>
                </a:extLst>
              </a:tr>
              <a:tr h="32127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Machine Learning Developer By Google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Qwiklabs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Badges/Quests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Jan 21, 2021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Jan 24, 2021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4 Days</a:t>
                      </a:r>
                      <a:endParaRPr lang="en-US" sz="1400"/>
                    </a:p>
                  </a:txBody>
                  <a:tcPr marL="73017" marR="73017" marT="36508" marB="36508"/>
                </a:tc>
                <a:extLst>
                  <a:ext uri="{0D108BD9-81ED-4DB2-BD59-A6C34878D82A}">
                    <a16:rowId xmlns:a16="http://schemas.microsoft.com/office/drawing/2014/main" val="2447185514"/>
                  </a:ext>
                </a:extLst>
              </a:tr>
              <a:tr h="32127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</a:t>
                      </a:r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Python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Kaggle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Single Course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Jan 27, 2021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Jan 28, 2021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2 Day</a:t>
                      </a:r>
                      <a:endParaRPr lang="en-US" sz="1400"/>
                    </a:p>
                  </a:txBody>
                  <a:tcPr marL="73017" marR="73017" marT="36508" marB="36508"/>
                </a:tc>
                <a:extLst>
                  <a:ext uri="{0D108BD9-81ED-4DB2-BD59-A6C34878D82A}">
                    <a16:rowId xmlns:a16="http://schemas.microsoft.com/office/drawing/2014/main" val="3464602164"/>
                  </a:ext>
                </a:extLst>
              </a:tr>
              <a:tr h="32127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</a:t>
                      </a:r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Intro to Machine Learning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Kaggle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Single Course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Jan 28, 2021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Jan 29, 2021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2 Day</a:t>
                      </a:r>
                      <a:endParaRPr lang="en-US" sz="1400"/>
                    </a:p>
                  </a:txBody>
                  <a:tcPr marL="73017" marR="73017" marT="36508" marB="36508"/>
                </a:tc>
                <a:extLst>
                  <a:ext uri="{0D108BD9-81ED-4DB2-BD59-A6C34878D82A}">
                    <a16:rowId xmlns:a16="http://schemas.microsoft.com/office/drawing/2014/main" val="1237985121"/>
                  </a:ext>
                </a:extLst>
              </a:tr>
              <a:tr h="32127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</a:t>
                      </a:r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Pandas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Kaggle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Single Course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Jan 29, 2021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Jan 31, 2021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3 Day</a:t>
                      </a:r>
                      <a:endParaRPr lang="en-US" sz="1400"/>
                    </a:p>
                  </a:txBody>
                  <a:tcPr marL="73017" marR="73017" marT="36508" marB="36508"/>
                </a:tc>
                <a:extLst>
                  <a:ext uri="{0D108BD9-81ED-4DB2-BD59-A6C34878D82A}">
                    <a16:rowId xmlns:a16="http://schemas.microsoft.com/office/drawing/2014/main" val="1035153173"/>
                  </a:ext>
                </a:extLst>
              </a:tr>
              <a:tr h="54032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</a:t>
                      </a:r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Neural Networks and Deep Learning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Coursera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Part of a Specialization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Fab 7, 2021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Fab 11, 2021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5 Days</a:t>
                      </a:r>
                      <a:endParaRPr lang="en-US" sz="1400"/>
                    </a:p>
                  </a:txBody>
                  <a:tcPr marL="73017" marR="73017" marT="36508" marB="36508"/>
                </a:tc>
                <a:extLst>
                  <a:ext uri="{0D108BD9-81ED-4DB2-BD59-A6C34878D82A}">
                    <a16:rowId xmlns:a16="http://schemas.microsoft.com/office/drawing/2014/main" val="1000444039"/>
                  </a:ext>
                </a:extLst>
              </a:tr>
              <a:tr h="32127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7</a:t>
                      </a:r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</a:rPr>
                        <a:t>AI Programming with Python</a:t>
                      </a:r>
                      <a:endParaRPr lang="en-US" sz="1400" b="1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</a:rPr>
                        <a:t>Udacity</a:t>
                      </a:r>
                      <a:endParaRPr lang="en-US" sz="1400" b="1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</a:rPr>
                        <a:t>Nanodegree</a:t>
                      </a:r>
                      <a:endParaRPr lang="en-US" sz="1400" b="1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Fab 14, 2021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Mar 26, 2021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41 days</a:t>
                      </a:r>
                      <a:endParaRPr lang="en-US" sz="1400"/>
                    </a:p>
                  </a:txBody>
                  <a:tcPr marL="73017" marR="73017" marT="36508" marB="36508"/>
                </a:tc>
                <a:extLst>
                  <a:ext uri="{0D108BD9-81ED-4DB2-BD59-A6C34878D82A}">
                    <a16:rowId xmlns:a16="http://schemas.microsoft.com/office/drawing/2014/main" val="3423106888"/>
                  </a:ext>
                </a:extLst>
              </a:tr>
              <a:tr h="54032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</a:t>
                      </a:r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Improving Deep Neural Networks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Coursera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Part of a Specialization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Mar 22, 2021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Apr 1, 2021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11 days</a:t>
                      </a:r>
                      <a:endParaRPr lang="en-US" sz="1400"/>
                    </a:p>
                  </a:txBody>
                  <a:tcPr marL="73017" marR="73017" marT="36508" marB="36508"/>
                </a:tc>
                <a:extLst>
                  <a:ext uri="{0D108BD9-81ED-4DB2-BD59-A6C34878D82A}">
                    <a16:rowId xmlns:a16="http://schemas.microsoft.com/office/drawing/2014/main" val="640622905"/>
                  </a:ext>
                </a:extLst>
              </a:tr>
              <a:tr h="54032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</a:t>
                      </a:r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Machine Learning Pipelines with Azure ML Studio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Coursera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Guided Projects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Apr 2, 2021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Apr 2, 2021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3 Hours</a:t>
                      </a:r>
                      <a:endParaRPr lang="en-US" sz="1400"/>
                    </a:p>
                  </a:txBody>
                  <a:tcPr marL="73017" marR="73017" marT="36508" marB="36508"/>
                </a:tc>
                <a:extLst>
                  <a:ext uri="{0D108BD9-81ED-4DB2-BD59-A6C34878D82A}">
                    <a16:rowId xmlns:a16="http://schemas.microsoft.com/office/drawing/2014/main" val="2010093729"/>
                  </a:ext>
                </a:extLst>
              </a:tr>
              <a:tr h="54032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</a:t>
                      </a:r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Structuring Machine Learning Projects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Coursera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Part of a Specialization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Soon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Soon</a:t>
                      </a:r>
                      <a:endParaRPr lang="en-US" sz="1400"/>
                    </a:p>
                  </a:txBody>
                  <a:tcPr marL="73017" marR="73017" marT="36508" marB="365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Soon</a:t>
                      </a:r>
                      <a:endParaRPr lang="en-US" sz="1400"/>
                    </a:p>
                  </a:txBody>
                  <a:tcPr marL="73017" marR="73017" marT="36508" marB="36508"/>
                </a:tc>
                <a:extLst>
                  <a:ext uri="{0D108BD9-81ED-4DB2-BD59-A6C34878D82A}">
                    <a16:rowId xmlns:a16="http://schemas.microsoft.com/office/drawing/2014/main" val="14784508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B82A230-52D1-4550-8EDF-856FD88D40B4}"/>
              </a:ext>
            </a:extLst>
          </p:cNvPr>
          <p:cNvSpPr txBox="1"/>
          <p:nvPr/>
        </p:nvSpPr>
        <p:spPr>
          <a:xfrm>
            <a:off x="4373380" y="6115501"/>
            <a:ext cx="3445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Days of Learning: 126 Day !!!</a:t>
            </a:r>
          </a:p>
        </p:txBody>
      </p:sp>
    </p:spTree>
    <p:extLst>
      <p:ext uri="{BB962C8B-B14F-4D97-AF65-F5344CB8AC3E}">
        <p14:creationId xmlns:p14="http://schemas.microsoft.com/office/powerpoint/2010/main" val="2490322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B1C57-A98D-4839-AA1F-8042ED39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Development</a:t>
            </a:r>
            <a:b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3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17" descr="Diagram, schematic&#10;&#10;Description automatically generated">
            <a:extLst>
              <a:ext uri="{FF2B5EF4-FFF2-40B4-BE49-F238E27FC236}">
                <a16:creationId xmlns:a16="http://schemas.microsoft.com/office/drawing/2014/main" id="{9384D8D8-CD33-4503-94C8-2BBFFAB91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730579"/>
            <a:ext cx="11496821" cy="339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43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56C1C5-4B23-4A24-8219-CEF87454A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467" y="643466"/>
            <a:ext cx="8433066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1BB4C-644A-4DF7-8C89-C17654A368CD}"/>
              </a:ext>
            </a:extLst>
          </p:cNvPr>
          <p:cNvSpPr txBox="1"/>
          <p:nvPr/>
        </p:nvSpPr>
        <p:spPr>
          <a:xfrm>
            <a:off x="8616194" y="619040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~70%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35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7941A1-83E4-4DA0-BAFA-2A2CF55F288C}"/>
              </a:ext>
            </a:extLst>
          </p:cNvPr>
          <p:cNvSpPr/>
          <p:nvPr/>
        </p:nvSpPr>
        <p:spPr>
          <a:xfrm>
            <a:off x="366757" y="1833489"/>
            <a:ext cx="4474338" cy="37854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Epoch 1/10.. Train loss: 0.477.. Valid loss: 0.336.. Valid accuracy: 0.919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Epoch 2/10.. Train loss: 0.511.. Valid loss: 0.327.. Valid accuracy: 0.901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Epoch 3/10.. Train loss: 0.456.. Valid loss: 0.306.. Valid accuracy: 0.913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Epoch 4/10.. Train loss: 0.401.. Valid loss: 0.299.. Valid accuracy: 0.903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Epoch 5/10.. Train loss: 0.383.. Valid loss: 0.245.. Valid accuracy: 0.931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Epoch 6/10.. Train loss: 0.421.. Valid loss: 0.307.. Valid accuracy: 0.928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Epoch 7/10.. Train loss: 0.386.. Valid loss: 0.393.. Valid accuracy: 0.883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Epoch 8/10.. Train loss: 0.347.. Valid loss: 0.238.. Valid accuracy: 0.925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Epoch 9/10.. Train loss: 0.346.. Valid loss: 0.223.. Valid accuracy: 0.933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Epoch 10/10.. Train loss: 0.353.. Valid loss: 0.280.. Valid accuracy: 0.897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EAD65-F813-4E26-82E5-953E64ACB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441618"/>
            <a:ext cx="6019331" cy="3971517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6624B8-C7A8-411B-AC5D-5A705BAFEE40}"/>
              </a:ext>
            </a:extLst>
          </p:cNvPr>
          <p:cNvSpPr txBox="1"/>
          <p:nvPr/>
        </p:nvSpPr>
        <p:spPr>
          <a:xfrm>
            <a:off x="8065912" y="561890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~90%</a:t>
            </a:r>
          </a:p>
        </p:txBody>
      </p:sp>
    </p:spTree>
    <p:extLst>
      <p:ext uri="{BB962C8B-B14F-4D97-AF65-F5344CB8AC3E}">
        <p14:creationId xmlns:p14="http://schemas.microsoft.com/office/powerpoint/2010/main" val="4156190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756</Words>
  <Application>Microsoft Office PowerPoint</Application>
  <PresentationFormat>Widescreen</PresentationFormat>
  <Paragraphs>142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Face Mask Detection</vt:lpstr>
      <vt:lpstr>Slides Content</vt:lpstr>
      <vt:lpstr>Idea Representation</vt:lpstr>
      <vt:lpstr>Institutions Monitoring</vt:lpstr>
      <vt:lpstr>Learning </vt:lpstr>
      <vt:lpstr>PowerPoint Presentation</vt:lpstr>
      <vt:lpstr>Development </vt:lpstr>
      <vt:lpstr>PowerPoint Presentation</vt:lpstr>
      <vt:lpstr>PowerPoint Presentation</vt:lpstr>
      <vt:lpstr>Transfer Learning</vt:lpstr>
      <vt:lpstr>Baseline step</vt:lpstr>
      <vt:lpstr>PowerPoint Presentation</vt:lpstr>
      <vt:lpstr>Second step</vt:lpstr>
      <vt:lpstr>Third step </vt:lpstr>
      <vt:lpstr>Additional step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 Detection</dc:title>
  <dc:creator>Ahmed Mostafa</dc:creator>
  <cp:lastModifiedBy>Ahmed Mostafa</cp:lastModifiedBy>
  <cp:revision>11</cp:revision>
  <dcterms:created xsi:type="dcterms:W3CDTF">2021-04-07T05:51:20Z</dcterms:created>
  <dcterms:modified xsi:type="dcterms:W3CDTF">2021-04-07T09:14:16Z</dcterms:modified>
</cp:coreProperties>
</file>